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20"/>
  </p:notesMasterIdLst>
  <p:handoutMasterIdLst>
    <p:handoutMasterId r:id="rId21"/>
  </p:handoutMasterIdLst>
  <p:sldIdLst>
    <p:sldId id="271" r:id="rId2"/>
    <p:sldId id="272" r:id="rId3"/>
    <p:sldId id="269" r:id="rId4"/>
    <p:sldId id="273" r:id="rId5"/>
    <p:sldId id="274" r:id="rId6"/>
    <p:sldId id="302" r:id="rId7"/>
    <p:sldId id="276" r:id="rId8"/>
    <p:sldId id="277" r:id="rId9"/>
    <p:sldId id="292" r:id="rId10"/>
    <p:sldId id="293" r:id="rId11"/>
    <p:sldId id="289" r:id="rId12"/>
    <p:sldId id="290" r:id="rId13"/>
    <p:sldId id="299" r:id="rId14"/>
    <p:sldId id="303" r:id="rId15"/>
    <p:sldId id="300" r:id="rId16"/>
    <p:sldId id="297" r:id="rId17"/>
    <p:sldId id="298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4D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26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C9C96-ECD4-45D5-B593-9E0765DF4C3C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3CF34-628E-4E91-A01A-E54B1A5A5E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616551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F28CA-91AF-4BA2-8E21-C16AD512F095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A6B3B-74B4-42B8-88B6-E31581512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443240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832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020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BE1C-C156-485A-9375-51B8FAA62A39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986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8DD9-5F07-4ED7-8A54-28C3DC9F926F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40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8A07-4110-40A2-A217-D629B13D66E4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57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0CEE-B24D-4D76-8C33-929A1D7B16FB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70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5651-1C63-4067-95F1-9686001706ED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792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1ED7-2DF4-4894-8397-DA12DC00885D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977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EFC30-28CB-4E54-A24E-A72C21F70D19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30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F51A-A6C6-44D7-BB3D-B240791EF6C0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632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4385-7FA2-4DE7-AABA-A5C37A564060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143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EA4EA-27FF-4145-9123-B09B71082DBD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257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2ED2-80A8-40A8-A6DE-0B7438279A36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933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DEE8-1BC5-4578-81AF-F3CC04E63ABB}" type="datetime1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9B16-CA2E-4910-A7F4-980C605F3A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825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30000" t="20000" r="25000" b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2568" y="196465"/>
            <a:ext cx="8384183" cy="1082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  <a:latin typeface="Baskerville Old Face" pitchFamily="18" charset="0"/>
              </a:rPr>
              <a:t>C project presentation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085" y="5023108"/>
            <a:ext cx="5564049" cy="11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 err="1">
                <a:solidFill>
                  <a:schemeClr val="tx1"/>
                </a:solidFill>
              </a:rPr>
              <a:t>Rayhan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Hossain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Assistant Professor (SWE)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D328-2478-409A-89BB-CDD5511505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695727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1999"/>
            <a:ext cx="12192000" cy="1143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Functional Requirement</a:t>
            </a:r>
            <a:endParaRPr lang="en-I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1742" y="2645227"/>
            <a:ext cx="4920343" cy="350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 smtClean="0">
                <a:solidFill>
                  <a:schemeClr val="tx1"/>
                </a:solidFill>
              </a:rPr>
              <a:t>Functional                                                   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Name</a:t>
            </a:r>
            <a:endParaRPr lang="en-US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Feature</a:t>
            </a:r>
            <a:endParaRPr lang="en-US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Exam</a:t>
            </a:r>
            <a:endParaRPr lang="en-US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Learn</a:t>
            </a:r>
            <a:endParaRPr lang="en-US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Option</a:t>
            </a: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Listen Test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IN" b="1" dirty="0">
                <a:solidFill>
                  <a:schemeClr val="tx1"/>
                </a:solidFill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70170" y="1904999"/>
            <a:ext cx="5236029" cy="3701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 </a:t>
            </a:r>
            <a:r>
              <a:rPr lang="en-IN" sz="3200" b="1" dirty="0" smtClean="0">
                <a:solidFill>
                  <a:schemeClr val="tx1"/>
                </a:solidFill>
              </a:rPr>
              <a:t>Non-Functional</a:t>
            </a:r>
          </a:p>
          <a:p>
            <a:endParaRPr lang="en-US" sz="3200" b="1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Loading Name</a:t>
            </a: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Auto move</a:t>
            </a:r>
          </a:p>
          <a:p>
            <a:pPr marL="2571750" lvl="5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Color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19743"/>
            <a:ext cx="12192000" cy="1041366"/>
          </a:xfrm>
          <a:blipFill>
            <a:blip r:embed="rId2"/>
            <a:tile tx="0" ty="0" sx="100000" sy="100000" flip="none" algn="tl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3">
                    <a:lumMod val="50000"/>
                  </a:schemeClr>
                </a:solidFill>
              </a:rPr>
              <a:t>System Requirement Specification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12174743"/>
              </p:ext>
            </p:extLst>
          </p:nvPr>
        </p:nvGraphicFramePr>
        <p:xfrm>
          <a:off x="-461" y="1204652"/>
          <a:ext cx="12290301" cy="57897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6543"/>
                <a:gridCol w="2013804"/>
                <a:gridCol w="4492365"/>
                <a:gridCol w="2311403"/>
                <a:gridCol w="1846186"/>
              </a:tblGrid>
              <a:tr h="493520">
                <a:tc>
                  <a:txBody>
                    <a:bodyPr/>
                    <a:lstStyle/>
                    <a:p>
                      <a:r>
                        <a:rPr lang="en-IN" sz="1700" dirty="0" smtClean="0"/>
                        <a:t>SRS-ID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r>
                        <a:rPr lang="en-IN" sz="1700" dirty="0" smtClean="0"/>
                        <a:t> SRS NAME 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smtClean="0"/>
                        <a:t>SRS Description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smtClean="0"/>
                        <a:t>SRS</a:t>
                      </a:r>
                      <a:r>
                        <a:rPr lang="en-IN" sz="1700" baseline="0" dirty="0" smtClean="0"/>
                        <a:t> Type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smtClean="0"/>
                        <a:t>Priority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</a:tr>
              <a:tr h="636868"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SIM-01 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 &amp; Learn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a offline based listen and learn for children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</a:tr>
              <a:tr h="600314"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SIM-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 Name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most inter his/her name.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</a:tr>
              <a:tr h="870995"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-03</a:t>
                      </a:r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Topic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chose is topics from list.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</a:tr>
              <a:tr h="866274"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-04</a:t>
                      </a:r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600" dirty="0" smtClean="0">
                          <a:effectLst/>
                          <a:latin typeface="Times New Roman"/>
                          <a:ea typeface="Calibri"/>
                        </a:rPr>
                        <a:t>Choose </a:t>
                      </a: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 &amp; Exam </a:t>
                      </a:r>
                      <a:endParaRPr lang="en-US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can chose learn and exam from selected topics.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</a:tr>
              <a:tr h="557320"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-05</a:t>
                      </a:r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Sound System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Sound system help him .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</a:tr>
              <a:tr h="632835"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-06</a:t>
                      </a:r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 Exam</a:t>
                      </a:r>
                      <a:endParaRPr lang="en-IN" sz="14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10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 can participate in voice  exam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</a:tr>
              <a:tr h="866274"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SIM-07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Times New Roman"/>
                          <a:ea typeface="Calibri"/>
                        </a:rPr>
                        <a:t>Student will get result after finishing exam.</a:t>
                      </a:r>
                      <a:endParaRPr lang="en-US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indent="0" algn="ctr" defTabSz="1109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</a:p>
                    <a:p>
                      <a:pPr algn="ctr"/>
                      <a:endParaRPr lang="en-IN" sz="1600" dirty="0" smtClean="0"/>
                    </a:p>
                    <a:p>
                      <a:pPr algn="ctr"/>
                      <a:endParaRPr lang="en-IN" sz="1600" dirty="0"/>
                    </a:p>
                  </a:txBody>
                  <a:tcPr marL="91464" marR="91464" marT="43314" marB="433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IN" sz="1700" dirty="0"/>
                    </a:p>
                  </a:txBody>
                  <a:tcPr marL="91464" marR="91464" marT="43314" marB="43314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708" y="0"/>
            <a:ext cx="9771093" cy="73565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for this system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219663" y="5251887"/>
            <a:ext cx="3963993" cy="516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Loading Name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4093999" y="1731814"/>
            <a:ext cx="4151480" cy="546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Feature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4152773" y="2483970"/>
            <a:ext cx="4092705" cy="585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Exam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4125047" y="3212925"/>
            <a:ext cx="4120431" cy="50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Learn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4211503" y="3860404"/>
            <a:ext cx="3997270" cy="575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Sound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161753" y="4580232"/>
            <a:ext cx="4047020" cy="539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3666727" y="912482"/>
            <a:ext cx="5162204" cy="57520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52773" y="1110208"/>
            <a:ext cx="4092705" cy="503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Name Input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1237455" y="1200084"/>
            <a:ext cx="379574" cy="3595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5" idx="4"/>
          </p:cNvCxnSpPr>
          <p:nvPr/>
        </p:nvCxnSpPr>
        <p:spPr>
          <a:xfrm flipH="1">
            <a:off x="1427241" y="1559586"/>
            <a:ext cx="1" cy="7190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37455" y="1847188"/>
            <a:ext cx="3795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237455" y="2278592"/>
            <a:ext cx="189786" cy="2157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7241" y="2278592"/>
            <a:ext cx="189787" cy="2157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347226" y="912482"/>
            <a:ext cx="455489" cy="3954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237455" y="3572801"/>
            <a:ext cx="379574" cy="3595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6" idx="4"/>
          </p:cNvCxnSpPr>
          <p:nvPr/>
        </p:nvCxnSpPr>
        <p:spPr>
          <a:xfrm>
            <a:off x="10574971" y="1307934"/>
            <a:ext cx="0" cy="615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4"/>
          </p:cNvCxnSpPr>
          <p:nvPr/>
        </p:nvCxnSpPr>
        <p:spPr>
          <a:xfrm>
            <a:off x="1427242" y="3932304"/>
            <a:ext cx="0" cy="5033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237455" y="4435608"/>
            <a:ext cx="189786" cy="2157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427242" y="4435608"/>
            <a:ext cx="189786" cy="21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347227" y="1919089"/>
            <a:ext cx="227744" cy="220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574971" y="1923680"/>
            <a:ext cx="151830" cy="21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61539" y="4183955"/>
            <a:ext cx="4554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347226" y="1615807"/>
            <a:ext cx="4554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285502" y="5957491"/>
            <a:ext cx="3914291" cy="476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Voice Exam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10094661" y="2386443"/>
            <a:ext cx="1264279" cy="390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94641" y="2776734"/>
            <a:ext cx="1389283" cy="359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3193" y="4968307"/>
            <a:ext cx="1992179" cy="44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Supporting Team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10442119" y="3722815"/>
            <a:ext cx="531403" cy="41897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8" idx="4"/>
          </p:cNvCxnSpPr>
          <p:nvPr/>
        </p:nvCxnSpPr>
        <p:spPr>
          <a:xfrm flipH="1">
            <a:off x="10707820" y="4141793"/>
            <a:ext cx="1" cy="516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0461099" y="4400286"/>
            <a:ext cx="5314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10459600" y="4683981"/>
            <a:ext cx="265701" cy="321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0725302" y="4683981"/>
            <a:ext cx="265702" cy="321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10094661" y="5510227"/>
            <a:ext cx="1432042" cy="359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Mentors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5" idx="2"/>
          </p:cNvCxnSpPr>
          <p:nvPr/>
        </p:nvCxnSpPr>
        <p:spPr>
          <a:xfrm>
            <a:off x="1617028" y="1847188"/>
            <a:ext cx="2476971" cy="1580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>
            <a:off x="1617028" y="1847188"/>
            <a:ext cx="2535745" cy="929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>
            <a:off x="1617028" y="1847188"/>
            <a:ext cx="2594475" cy="230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" idx="2"/>
          </p:cNvCxnSpPr>
          <p:nvPr/>
        </p:nvCxnSpPr>
        <p:spPr>
          <a:xfrm>
            <a:off x="1617028" y="1847188"/>
            <a:ext cx="2602635" cy="3663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6" idx="2"/>
          </p:cNvCxnSpPr>
          <p:nvPr/>
        </p:nvCxnSpPr>
        <p:spPr>
          <a:xfrm>
            <a:off x="1617028" y="1847188"/>
            <a:ext cx="2668474" cy="4348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6" idx="2"/>
          </p:cNvCxnSpPr>
          <p:nvPr/>
        </p:nvCxnSpPr>
        <p:spPr>
          <a:xfrm>
            <a:off x="1617029" y="4183955"/>
            <a:ext cx="2668473" cy="2011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8" idx="2"/>
          </p:cNvCxnSpPr>
          <p:nvPr/>
        </p:nvCxnSpPr>
        <p:spPr>
          <a:xfrm flipV="1">
            <a:off x="1617029" y="4148006"/>
            <a:ext cx="2594474" cy="35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6" idx="6"/>
          </p:cNvCxnSpPr>
          <p:nvPr/>
        </p:nvCxnSpPr>
        <p:spPr>
          <a:xfrm flipH="1" flipV="1">
            <a:off x="8245478" y="2776734"/>
            <a:ext cx="2215621" cy="1623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9" idx="6"/>
          </p:cNvCxnSpPr>
          <p:nvPr/>
        </p:nvCxnSpPr>
        <p:spPr>
          <a:xfrm flipH="1">
            <a:off x="8208773" y="4400286"/>
            <a:ext cx="2252326" cy="4495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6"/>
          </p:cNvCxnSpPr>
          <p:nvPr/>
        </p:nvCxnSpPr>
        <p:spPr>
          <a:xfrm flipH="1" flipV="1">
            <a:off x="8208773" y="4148006"/>
            <a:ext cx="2233346" cy="252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4" idx="6"/>
          </p:cNvCxnSpPr>
          <p:nvPr/>
        </p:nvCxnSpPr>
        <p:spPr>
          <a:xfrm flipH="1" flipV="1">
            <a:off x="8245478" y="1361860"/>
            <a:ext cx="2101748" cy="251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" idx="6"/>
          </p:cNvCxnSpPr>
          <p:nvPr/>
        </p:nvCxnSpPr>
        <p:spPr>
          <a:xfrm flipH="1">
            <a:off x="8245479" y="1613512"/>
            <a:ext cx="2101748" cy="391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" idx="6"/>
          </p:cNvCxnSpPr>
          <p:nvPr/>
        </p:nvCxnSpPr>
        <p:spPr>
          <a:xfrm flipH="1">
            <a:off x="8245478" y="1613512"/>
            <a:ext cx="2101749" cy="11632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7" idx="6"/>
          </p:cNvCxnSpPr>
          <p:nvPr/>
        </p:nvCxnSpPr>
        <p:spPr>
          <a:xfrm flipH="1">
            <a:off x="8245478" y="1615807"/>
            <a:ext cx="2101749" cy="1852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9" idx="6"/>
          </p:cNvCxnSpPr>
          <p:nvPr/>
        </p:nvCxnSpPr>
        <p:spPr>
          <a:xfrm flipH="1">
            <a:off x="8208773" y="1615807"/>
            <a:ext cx="2138453" cy="3234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46" idx="6"/>
          </p:cNvCxnSpPr>
          <p:nvPr/>
        </p:nvCxnSpPr>
        <p:spPr>
          <a:xfrm flipH="1">
            <a:off x="8199793" y="1613512"/>
            <a:ext cx="2147434" cy="4582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012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857" y="283029"/>
            <a:ext cx="11484428" cy="10014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Implement Process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5543" y="1567541"/>
            <a:ext cx="5388427" cy="5181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chemeClr val="tx1"/>
              </a:solidFill>
            </a:endParaRPr>
          </a:p>
          <a:p>
            <a:endParaRPr lang="en-IN" dirty="0" smtClean="0">
              <a:solidFill>
                <a:schemeClr val="tx1"/>
              </a:solidFill>
            </a:endParaRPr>
          </a:p>
          <a:p>
            <a:r>
              <a:rPr lang="en-IN" sz="2400" dirty="0" smtClean="0">
                <a:solidFill>
                  <a:schemeClr val="tx1"/>
                </a:solidFill>
              </a:rPr>
              <a:t>   In </a:t>
            </a:r>
            <a:r>
              <a:rPr lang="en-IN" sz="2400" dirty="0">
                <a:solidFill>
                  <a:schemeClr val="tx1"/>
                </a:solidFill>
              </a:rPr>
              <a:t>our project we mainly use</a:t>
            </a:r>
            <a:r>
              <a:rPr lang="en-IN" sz="2800" dirty="0">
                <a:solidFill>
                  <a:schemeClr val="tx1"/>
                </a:solidFill>
              </a:rPr>
              <a:t> c</a:t>
            </a:r>
            <a:r>
              <a:rPr lang="en-IN" sz="2400" dirty="0">
                <a:solidFill>
                  <a:schemeClr val="tx1"/>
                </a:solidFill>
              </a:rPr>
              <a:t> &amp; </a:t>
            </a:r>
            <a:r>
              <a:rPr lang="en-IN" sz="2800" dirty="0" err="1" smtClean="0">
                <a:solidFill>
                  <a:schemeClr val="tx1"/>
                </a:solidFill>
              </a:rPr>
              <a:t>c++</a:t>
            </a:r>
            <a:endParaRPr lang="en-IN" sz="28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sz="2000" b="1" dirty="0">
                <a:solidFill>
                  <a:schemeClr val="tx1"/>
                </a:solidFill>
              </a:rPr>
              <a:t>H</a:t>
            </a:r>
            <a:r>
              <a:rPr lang="en-IN" sz="2000" b="1" dirty="0" smtClean="0">
                <a:solidFill>
                  <a:schemeClr val="tx1"/>
                </a:solidFill>
              </a:rPr>
              <a:t>eader </a:t>
            </a:r>
            <a:r>
              <a:rPr lang="en-IN" sz="2000" b="1" dirty="0">
                <a:solidFill>
                  <a:schemeClr val="tx1"/>
                </a:solidFill>
              </a:rPr>
              <a:t>file </a:t>
            </a:r>
            <a:r>
              <a:rPr lang="en-IN" sz="2000" b="1" dirty="0" smtClean="0">
                <a:solidFill>
                  <a:schemeClr val="tx1"/>
                </a:solidFill>
              </a:rPr>
              <a:t>from c                                                        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	#include&lt;</a:t>
            </a:r>
            <a:r>
              <a:rPr lang="en-IN" dirty="0" err="1">
                <a:solidFill>
                  <a:schemeClr val="tx1"/>
                </a:solidFill>
              </a:rPr>
              <a:t>stdio.h</a:t>
            </a:r>
            <a:r>
              <a:rPr lang="en-IN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	#include&lt;</a:t>
            </a:r>
            <a:r>
              <a:rPr lang="en-IN" dirty="0" err="1">
                <a:solidFill>
                  <a:schemeClr val="tx1"/>
                </a:solidFill>
              </a:rPr>
              <a:t>string.h</a:t>
            </a:r>
            <a:r>
              <a:rPr lang="en-IN" dirty="0" smtClean="0">
                <a:solidFill>
                  <a:schemeClr val="tx1"/>
                </a:solidFill>
              </a:rPr>
              <a:t>&gt;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lvl="0"/>
            <a:r>
              <a:rPr lang="en-IN" sz="2000" b="1" dirty="0" smtClean="0">
                <a:solidFill>
                  <a:schemeClr val="tx1"/>
                </a:solidFill>
              </a:rPr>
              <a:t>Method</a:t>
            </a:r>
          </a:p>
          <a:p>
            <a:pPr lvl="0"/>
            <a:r>
              <a:rPr lang="en-IN" dirty="0">
                <a:solidFill>
                  <a:schemeClr val="tx1"/>
                </a:solidFill>
              </a:rPr>
              <a:t> </a:t>
            </a:r>
            <a:r>
              <a:rPr lang="en-IN" dirty="0" smtClean="0">
                <a:solidFill>
                  <a:schemeClr val="tx1"/>
                </a:solidFill>
              </a:rPr>
              <a:t>	 </a:t>
            </a:r>
            <a:r>
              <a:rPr lang="en-US" dirty="0" smtClean="0">
                <a:solidFill>
                  <a:schemeClr val="tx1"/>
                </a:solidFill>
              </a:rPr>
              <a:t>Function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	 Array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 Pointer Array 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	 </a:t>
            </a:r>
            <a:r>
              <a:rPr lang="en-US" dirty="0">
                <a:solidFill>
                  <a:schemeClr val="tx1"/>
                </a:solidFill>
              </a:rPr>
              <a:t>For &amp; While loop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	 System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	 If-else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	 Sound</a:t>
            </a:r>
          </a:p>
          <a:p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 smtClean="0">
                <a:solidFill>
                  <a:schemeClr val="tx1"/>
                </a:solidFill>
              </a:rPr>
              <a:t> Local variable </a:t>
            </a:r>
          </a:p>
          <a:p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 smtClean="0">
                <a:solidFill>
                  <a:schemeClr val="tx1"/>
                </a:solidFill>
              </a:rPr>
              <a:t> Animation Designee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93969" y="2253342"/>
            <a:ext cx="5399315" cy="2852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solidFill>
                  <a:schemeClr val="tx1"/>
                </a:solidFill>
              </a:rPr>
              <a:t>Main header file for </a:t>
            </a:r>
            <a:r>
              <a:rPr lang="en-IN" sz="2000" b="1" dirty="0" err="1">
                <a:solidFill>
                  <a:schemeClr val="tx1"/>
                </a:solidFill>
              </a:rPr>
              <a:t>c++</a:t>
            </a:r>
            <a:endParaRPr lang="en-IN" sz="2000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	#include&lt;</a:t>
            </a:r>
            <a:r>
              <a:rPr lang="en-IN" dirty="0" err="1">
                <a:solidFill>
                  <a:schemeClr val="tx1"/>
                </a:solidFill>
              </a:rPr>
              <a:t>windows.h</a:t>
            </a:r>
            <a:r>
              <a:rPr lang="en-IN" dirty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 </a:t>
            </a:r>
            <a:endParaRPr lang="en-IN" dirty="0" smtClean="0">
              <a:solidFill>
                <a:schemeClr val="tx1"/>
              </a:solidFill>
            </a:endParaRPr>
          </a:p>
          <a:p>
            <a:endParaRPr lang="en-IN" sz="2000" b="1" dirty="0" smtClean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Method</a:t>
            </a:r>
          </a:p>
          <a:p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 smtClean="0">
                <a:solidFill>
                  <a:schemeClr val="tx1"/>
                </a:solidFill>
              </a:rPr>
              <a:t>	 Sleep 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656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7635" y="2937156"/>
            <a:ext cx="2244437" cy="304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General Knowledge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17475" y="1842653"/>
            <a:ext cx="2244437" cy="443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Choose Topic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9767" y="1066800"/>
            <a:ext cx="2189020" cy="443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4073" y="2937159"/>
            <a:ext cx="2022764" cy="304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English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7106" y="2937159"/>
            <a:ext cx="1759533" cy="304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47563" y="2923305"/>
            <a:ext cx="1676399" cy="3325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About 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10055" y="2937156"/>
            <a:ext cx="1704109" cy="304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Listening 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arallelogram 8"/>
          <p:cNvSpPr/>
          <p:nvPr/>
        </p:nvSpPr>
        <p:spPr>
          <a:xfrm>
            <a:off x="5250871" y="4130935"/>
            <a:ext cx="1717963" cy="34875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5209303" y="5233547"/>
            <a:ext cx="1593280" cy="39139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1" name="Parallelogram 10"/>
          <p:cNvSpPr/>
          <p:nvPr/>
        </p:nvSpPr>
        <p:spPr>
          <a:xfrm>
            <a:off x="2588157" y="4907963"/>
            <a:ext cx="1717963" cy="32558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849086" y="6316757"/>
            <a:ext cx="2189019" cy="40046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689768" y="235526"/>
            <a:ext cx="2189019" cy="5264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14" name="Diamond 13"/>
          <p:cNvSpPr/>
          <p:nvPr/>
        </p:nvSpPr>
        <p:spPr>
          <a:xfrm>
            <a:off x="5486397" y="5813461"/>
            <a:ext cx="914400" cy="374073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0245435" y="3692975"/>
            <a:ext cx="1080654" cy="789712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3072245" y="3909619"/>
            <a:ext cx="1080654" cy="789712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4"/>
            <a:endCxn id="4" idx="0"/>
          </p:cNvCxnSpPr>
          <p:nvPr/>
        </p:nvCxnSpPr>
        <p:spPr>
          <a:xfrm flipH="1">
            <a:off x="5784277" y="762000"/>
            <a:ext cx="1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>
            <a:off x="5784277" y="1510146"/>
            <a:ext cx="0" cy="221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74618" y="2618509"/>
            <a:ext cx="93518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74618" y="2618509"/>
            <a:ext cx="0" cy="19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726872" y="2618509"/>
            <a:ext cx="0" cy="19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50527" y="2618509"/>
            <a:ext cx="0" cy="19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340436" y="2618509"/>
            <a:ext cx="0" cy="19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626436" y="2618509"/>
            <a:ext cx="0" cy="19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2"/>
          </p:cNvCxnSpPr>
          <p:nvPr/>
        </p:nvCxnSpPr>
        <p:spPr>
          <a:xfrm flipH="1">
            <a:off x="5839693" y="2285999"/>
            <a:ext cx="1" cy="221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94091" y="3552694"/>
            <a:ext cx="46759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63509" y="3206009"/>
            <a:ext cx="6491" cy="321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6" idx="0"/>
          </p:cNvCxnSpPr>
          <p:nvPr/>
        </p:nvCxnSpPr>
        <p:spPr>
          <a:xfrm>
            <a:off x="3612572" y="3552694"/>
            <a:ext cx="0" cy="356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37980" y="3244431"/>
            <a:ext cx="0" cy="295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6" idx="2"/>
          </p:cNvCxnSpPr>
          <p:nvPr/>
        </p:nvCxnSpPr>
        <p:spPr>
          <a:xfrm>
            <a:off x="3612572" y="4699331"/>
            <a:ext cx="0" cy="2086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1" idx="2"/>
          </p:cNvCxnSpPr>
          <p:nvPr/>
        </p:nvCxnSpPr>
        <p:spPr>
          <a:xfrm>
            <a:off x="4265422" y="5070755"/>
            <a:ext cx="943881" cy="3584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</p:cNvCxnSpPr>
          <p:nvPr/>
        </p:nvCxnSpPr>
        <p:spPr>
          <a:xfrm flipH="1">
            <a:off x="8562109" y="3241958"/>
            <a:ext cx="1" cy="21872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802583" y="5429246"/>
            <a:ext cx="17595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14" idx="0"/>
          </p:cNvCxnSpPr>
          <p:nvPr/>
        </p:nvCxnSpPr>
        <p:spPr>
          <a:xfrm flipH="1">
            <a:off x="5943597" y="5624945"/>
            <a:ext cx="13421" cy="188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4" idx="1"/>
          </p:cNvCxnSpPr>
          <p:nvPr/>
        </p:nvCxnSpPr>
        <p:spPr>
          <a:xfrm flipH="1" flipV="1">
            <a:off x="96982" y="6000497"/>
            <a:ext cx="538941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6982" y="2175164"/>
            <a:ext cx="45096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" idx="2"/>
            <a:endCxn id="15" idx="0"/>
          </p:cNvCxnSpPr>
          <p:nvPr/>
        </p:nvCxnSpPr>
        <p:spPr>
          <a:xfrm flipH="1">
            <a:off x="10785762" y="3255814"/>
            <a:ext cx="1" cy="437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5" idx="3"/>
          </p:cNvCxnSpPr>
          <p:nvPr/>
        </p:nvCxnSpPr>
        <p:spPr>
          <a:xfrm flipV="1">
            <a:off x="11326089" y="4085275"/>
            <a:ext cx="644238" cy="25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1970327" y="2175164"/>
            <a:ext cx="0" cy="19101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7038105" y="2175164"/>
            <a:ext cx="49322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5" idx="2"/>
          </p:cNvCxnSpPr>
          <p:nvPr/>
        </p:nvCxnSpPr>
        <p:spPr>
          <a:xfrm>
            <a:off x="10785762" y="4482687"/>
            <a:ext cx="0" cy="20343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7232072" y="6516988"/>
            <a:ext cx="35536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147456" y="4572000"/>
            <a:ext cx="129968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2147455" y="4572000"/>
            <a:ext cx="1" cy="184265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2147455" y="6414655"/>
            <a:ext cx="27016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981" y="4274186"/>
            <a:ext cx="2975263" cy="3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96982" y="2175164"/>
            <a:ext cx="0" cy="3825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276001" y="3231402"/>
            <a:ext cx="6491" cy="321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3"/>
          </p:cNvCxnSpPr>
          <p:nvPr/>
        </p:nvCxnSpPr>
        <p:spPr>
          <a:xfrm>
            <a:off x="6400797" y="6000498"/>
            <a:ext cx="40178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802583" y="6000498"/>
            <a:ext cx="0" cy="41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  <a:endCxn id="9" idx="5"/>
          </p:cNvCxnSpPr>
          <p:nvPr/>
        </p:nvCxnSpPr>
        <p:spPr>
          <a:xfrm>
            <a:off x="4152899" y="4304475"/>
            <a:ext cx="1141566" cy="8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" y="76200"/>
            <a:ext cx="4397829" cy="990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Activity Diagram 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7427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4" y="274638"/>
            <a:ext cx="11484429" cy="114300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Testing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15143" y="1523998"/>
            <a:ext cx="8882743" cy="524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</a:rPr>
              <a:t>We </a:t>
            </a:r>
            <a:r>
              <a:rPr lang="en-IN" sz="2800" dirty="0">
                <a:solidFill>
                  <a:schemeClr val="tx1"/>
                </a:solidFill>
              </a:rPr>
              <a:t>already complete </a:t>
            </a:r>
            <a:r>
              <a:rPr lang="en-IN" sz="3200" dirty="0" smtClean="0">
                <a:solidFill>
                  <a:schemeClr val="accent3">
                    <a:lumMod val="50000"/>
                  </a:schemeClr>
                </a:solidFill>
              </a:rPr>
              <a:t>100% </a:t>
            </a:r>
            <a:r>
              <a:rPr lang="en-IN" sz="2800" dirty="0" smtClean="0">
                <a:solidFill>
                  <a:schemeClr val="tx1"/>
                </a:solidFill>
              </a:rPr>
              <a:t>of our </a:t>
            </a:r>
            <a:r>
              <a:rPr lang="en-IN" sz="2800" dirty="0">
                <a:solidFill>
                  <a:schemeClr val="tx1"/>
                </a:solidFill>
              </a:rPr>
              <a:t>work. </a:t>
            </a:r>
            <a:endParaRPr lang="en-IN" sz="2800" dirty="0" smtClean="0">
              <a:solidFill>
                <a:schemeClr val="tx1"/>
              </a:solidFill>
            </a:endParaRPr>
          </a:p>
          <a:p>
            <a:pPr algn="ctr"/>
            <a:endParaRPr lang="en-IN" sz="2400" dirty="0" smtClean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We </a:t>
            </a:r>
            <a:r>
              <a:rPr lang="en-IN" sz="2000" b="1" dirty="0">
                <a:solidFill>
                  <a:schemeClr val="tx1"/>
                </a:solidFill>
              </a:rPr>
              <a:t>already </a:t>
            </a:r>
            <a:r>
              <a:rPr lang="en-IN" sz="2000" b="1" dirty="0" smtClean="0">
                <a:solidFill>
                  <a:schemeClr val="tx1"/>
                </a:solidFill>
              </a:rPr>
              <a:t>done</a:t>
            </a:r>
          </a:p>
          <a:p>
            <a:endParaRPr lang="en-IN" sz="2000" b="1" dirty="0" smtClean="0">
              <a:solidFill>
                <a:schemeClr val="tx1"/>
              </a:solidFill>
            </a:endParaRP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 English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 Math 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General </a:t>
            </a:r>
            <a:r>
              <a:rPr lang="en-IN" sz="2000" dirty="0">
                <a:solidFill>
                  <a:schemeClr val="tx1"/>
                </a:solidFill>
              </a:rPr>
              <a:t>knowledge </a:t>
            </a:r>
            <a:r>
              <a:rPr lang="en-IN" sz="2000" dirty="0" smtClean="0">
                <a:solidFill>
                  <a:schemeClr val="tx1"/>
                </a:solidFill>
              </a:rPr>
              <a:t> 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Quiz 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</a:rPr>
              <a:t>F</a:t>
            </a:r>
            <a:r>
              <a:rPr lang="en-IN" sz="2000" dirty="0" smtClean="0">
                <a:solidFill>
                  <a:schemeClr val="tx1"/>
                </a:solidFill>
              </a:rPr>
              <a:t>eature </a:t>
            </a:r>
            <a:r>
              <a:rPr lang="en-IN" sz="2000" dirty="0">
                <a:solidFill>
                  <a:schemeClr val="tx1"/>
                </a:solidFill>
              </a:rPr>
              <a:t>about </a:t>
            </a:r>
            <a:r>
              <a:rPr lang="en-IN" sz="2000" dirty="0" smtClean="0">
                <a:solidFill>
                  <a:schemeClr val="tx1"/>
                </a:solidFill>
              </a:rPr>
              <a:t>us 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</a:rPr>
              <a:t>A</a:t>
            </a:r>
            <a:r>
              <a:rPr lang="en-IN" sz="2000" dirty="0" smtClean="0">
                <a:solidFill>
                  <a:schemeClr val="tx1"/>
                </a:solidFill>
              </a:rPr>
              <a:t>nd </a:t>
            </a:r>
            <a:r>
              <a:rPr lang="en-IN" sz="2000" dirty="0">
                <a:solidFill>
                  <a:schemeClr val="tx1"/>
                </a:solidFill>
              </a:rPr>
              <a:t>another </a:t>
            </a:r>
            <a:r>
              <a:rPr lang="en-IN" sz="2000" dirty="0" smtClean="0">
                <a:solidFill>
                  <a:schemeClr val="tx1"/>
                </a:solidFill>
              </a:rPr>
              <a:t>design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Sound system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Listening exam</a:t>
            </a:r>
          </a:p>
          <a:p>
            <a:pPr marL="1714500" lvl="3" indent="-342900">
              <a:buFont typeface="Wingdings" pitchFamily="2" charset="2"/>
              <a:buChar char="ü"/>
            </a:pPr>
            <a:r>
              <a:rPr lang="en-IN" sz="2000" dirty="0" smtClean="0">
                <a:solidFill>
                  <a:schemeClr val="tx1"/>
                </a:solidFill>
              </a:rPr>
              <a:t>Back option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1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1834">
            <a:off x="7496135" y="3468774"/>
            <a:ext cx="2614556" cy="26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58731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80820">
              <a:srgbClr val="D0DBF1"/>
            </a:gs>
            <a:gs pos="7000">
              <a:schemeClr val="accent3">
                <a:lumMod val="7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8142" y="191011"/>
            <a:ext cx="8957943" cy="9347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Interface(GUI):</a:t>
            </a:r>
            <a:endParaRPr lang="en-US" sz="4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60742"/>
            <a:ext cx="5554611" cy="2956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090" y="1081807"/>
            <a:ext cx="5559023" cy="26350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2615" y="2523520"/>
            <a:ext cx="4134427" cy="433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7042" y="1125718"/>
            <a:ext cx="1533072" cy="5732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9453" y="1081807"/>
            <a:ext cx="4427589" cy="179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46986" y="5116285"/>
            <a:ext cx="2759554" cy="17417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95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0484"/>
            <a:ext cx="5682342" cy="1208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Future Plan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0" y="2917370"/>
            <a:ext cx="5682342" cy="33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IN" sz="3200" b="1" dirty="0" smtClean="0">
                <a:solidFill>
                  <a:schemeClr val="tx1"/>
                </a:solidFill>
              </a:rPr>
              <a:t>Move into </a:t>
            </a:r>
            <a:r>
              <a:rPr lang="en-IN" sz="3200" b="1" dirty="0">
                <a:solidFill>
                  <a:schemeClr val="tx1"/>
                </a:solidFill>
              </a:rPr>
              <a:t>Android </a:t>
            </a:r>
            <a:r>
              <a:rPr lang="en-IN" sz="3200" b="1" dirty="0" smtClean="0">
                <a:solidFill>
                  <a:schemeClr val="tx1"/>
                </a:solidFill>
              </a:rPr>
              <a:t>apps.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3200" b="1" dirty="0" smtClean="0">
                <a:solidFill>
                  <a:schemeClr val="tx1"/>
                </a:solidFill>
              </a:rPr>
              <a:t>Made software(pc) version.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b="1" dirty="0" smtClean="0">
                <a:solidFill>
                  <a:schemeClr val="tx1"/>
                </a:solidFill>
              </a:rPr>
              <a:t>Add Bengali.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958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98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1430" y="2362200"/>
            <a:ext cx="6123214" cy="3396342"/>
          </a:xfrm>
        </p:spPr>
        <p:txBody>
          <a:bodyPr>
            <a:noAutofit/>
          </a:bodyPr>
          <a:lstStyle/>
          <a:p>
            <a:r>
              <a:rPr lang="en-US" sz="25000" b="1" dirty="0" smtClean="0">
                <a:solidFill>
                  <a:schemeClr val="bg1"/>
                </a:solidFill>
                <a:latin typeface="Algerian" pitchFamily="82" charset="0"/>
              </a:rPr>
              <a:t>SI</a:t>
            </a:r>
            <a:r>
              <a:rPr lang="en-US" sz="25000" dirty="0" smtClean="0">
                <a:solidFill>
                  <a:schemeClr val="bg1"/>
                </a:solidFill>
                <a:latin typeface="Algerian" pitchFamily="82" charset="0"/>
              </a:rPr>
              <a:t>M</a:t>
            </a:r>
            <a:endParaRPr lang="en-US" sz="2500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892629"/>
            <a:ext cx="12192000" cy="1240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GROUP NAME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76442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45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3685" y="1801455"/>
            <a:ext cx="5170715" cy="3537855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</a:rPr>
              <a:t>Ashraful</a:t>
            </a:r>
            <a:r>
              <a:rPr lang="en-US" sz="2800" dirty="0" smtClean="0">
                <a:solidFill>
                  <a:schemeClr val="tx1"/>
                </a:solidFill>
              </a:rPr>
              <a:t> Islam Sheiblu</a:t>
            </a:r>
          </a:p>
          <a:p>
            <a:pPr marL="457200" indent="-457200">
              <a:buClrTx/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</a:rPr>
              <a:t>Ishak</a:t>
            </a:r>
            <a:r>
              <a:rPr lang="en-US" sz="2800" dirty="0" smtClean="0">
                <a:solidFill>
                  <a:schemeClr val="tx1"/>
                </a:solidFill>
              </a:rPr>
              <a:t> Ahammed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Mazed Mourshed</a:t>
            </a:r>
            <a:endParaRPr lang="en-US" sz="2800" dirty="0" smtClean="0">
              <a:solidFill>
                <a:schemeClr val="tx1"/>
              </a:solidFill>
            </a:endParaRPr>
          </a:p>
          <a:p>
            <a:pPr>
              <a:buClrTx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ClrTx/>
              <a:buFont typeface="Arial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349831"/>
            <a:ext cx="12191999" cy="1066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                                   Group Member    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575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5000"/>
                    </a14:imgEffect>
                    <a14:imgEffect>
                      <a14:brightnessContrast bright="-6000" contrast="34000"/>
                    </a14:imgEffect>
                  </a14:imgLayer>
                </a14:imgProps>
              </a:ext>
            </a:extLst>
          </a:blip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0369"/>
            <a:ext cx="1992086" cy="805545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 </a:t>
            </a:r>
            <a:r>
              <a:rPr lang="en-US" b="0" dirty="0" smtClean="0"/>
              <a:t> TOPIC </a:t>
            </a:r>
            <a:endParaRPr 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228600" y="3004457"/>
            <a:ext cx="11506200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EDUCATION FOR CHILD 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710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Marker/>
                    </a14:imgEffect>
                    <a14:imgEffect>
                      <a14:brightnessContrast bright="-28000"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3029" y="751114"/>
            <a:ext cx="2394857" cy="6966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PROJECT NAME 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5514" y="2525486"/>
            <a:ext cx="8806543" cy="1578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LEARN WITH FUN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288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79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5428"/>
            <a:ext cx="12192000" cy="1153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 </a:t>
            </a:r>
            <a:r>
              <a:rPr lang="en-US" sz="4000" dirty="0" smtClean="0">
                <a:solidFill>
                  <a:schemeClr val="tx1"/>
                </a:solidFill>
              </a:rPr>
              <a:t>Why we build it   ??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48543" y="2111829"/>
            <a:ext cx="9198428" cy="378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Our current educational  </a:t>
            </a:r>
            <a:r>
              <a:rPr lang="en-US" sz="2800" dirty="0">
                <a:solidFill>
                  <a:schemeClr val="bg1"/>
                </a:solidFill>
              </a:rPr>
              <a:t>s</a:t>
            </a:r>
            <a:r>
              <a:rPr lang="en-US" sz="2800" dirty="0" smtClean="0">
                <a:solidFill>
                  <a:schemeClr val="bg1"/>
                </a:solidFill>
              </a:rPr>
              <a:t>ystem is not well developed. </a:t>
            </a:r>
          </a:p>
          <a:p>
            <a:pPr marL="342900" indent="-342900" algn="r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Most of the children, are afraid of this.</a:t>
            </a:r>
          </a:p>
          <a:p>
            <a:pPr marL="342900" indent="-342900" algn="r"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bg1"/>
                </a:solidFill>
              </a:rPr>
              <a:t>Its also difficult for guardian &amp; teacher.   </a:t>
            </a:r>
          </a:p>
          <a:p>
            <a:pPr marL="285750" indent="-285750" algn="r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652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7" y="206829"/>
            <a:ext cx="2558142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FEATURES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60" y="4982925"/>
            <a:ext cx="1812471" cy="576942"/>
          </a:xfrm>
          <a:solidFill>
            <a:schemeClr val="accent6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   LEARN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785253" y="1850573"/>
            <a:ext cx="81534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90554" y="4996527"/>
            <a:ext cx="1763485" cy="5633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QUIZ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40182" y="1398818"/>
            <a:ext cx="16328" cy="446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85253" y="1850573"/>
            <a:ext cx="0" cy="58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5568" y="1850573"/>
            <a:ext cx="0" cy="58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6511" y="1850573"/>
            <a:ext cx="0" cy="58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854039" y="1850573"/>
            <a:ext cx="10886" cy="58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38654" y="1850573"/>
            <a:ext cx="0" cy="58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77684" y="2612571"/>
            <a:ext cx="139337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English</a:t>
            </a:r>
            <a:endParaRPr lang="en-US" sz="1600" b="1" dirty="0"/>
          </a:p>
        </p:txBody>
      </p:sp>
      <p:sp>
        <p:nvSpPr>
          <p:cNvPr id="30" name="Rectangle 29"/>
          <p:cNvSpPr/>
          <p:nvPr/>
        </p:nvSpPr>
        <p:spPr>
          <a:xfrm>
            <a:off x="3058882" y="2634344"/>
            <a:ext cx="1393371" cy="60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Math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5159825" y="2634343"/>
            <a:ext cx="1393371" cy="60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General Knowledge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7130140" y="2656114"/>
            <a:ext cx="1469571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/>
              <a:t>Listen Test</a:t>
            </a:r>
            <a:endParaRPr lang="en-US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9176651" y="2656114"/>
            <a:ext cx="1469571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About us </a:t>
            </a:r>
            <a:endParaRPr lang="en-US" sz="1600" b="1" dirty="0"/>
          </a:p>
        </p:txBody>
      </p:sp>
      <p:cxnSp>
        <p:nvCxnSpPr>
          <p:cNvPr id="9" name="Straight Connector 8"/>
          <p:cNvCxnSpPr>
            <a:stCxn id="29" idx="2"/>
          </p:cNvCxnSpPr>
          <p:nvPr/>
        </p:nvCxnSpPr>
        <p:spPr>
          <a:xfrm>
            <a:off x="1774370" y="3222171"/>
            <a:ext cx="10883" cy="751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74369" y="3973286"/>
            <a:ext cx="4087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058882" y="4501235"/>
            <a:ext cx="39732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032168" y="4501235"/>
            <a:ext cx="0" cy="481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047996" y="4501235"/>
            <a:ext cx="1088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2"/>
          </p:cNvCxnSpPr>
          <p:nvPr/>
        </p:nvCxnSpPr>
        <p:spPr>
          <a:xfrm>
            <a:off x="5856511" y="3243942"/>
            <a:ext cx="0" cy="7293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2"/>
          </p:cNvCxnSpPr>
          <p:nvPr/>
        </p:nvCxnSpPr>
        <p:spPr>
          <a:xfrm>
            <a:off x="1774370" y="3222171"/>
            <a:ext cx="10883" cy="751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0" idx="2"/>
          </p:cNvCxnSpPr>
          <p:nvPr/>
        </p:nvCxnSpPr>
        <p:spPr>
          <a:xfrm flipH="1">
            <a:off x="3755567" y="3243943"/>
            <a:ext cx="1" cy="729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985658" y="3973285"/>
            <a:ext cx="0" cy="413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046028" y="4996527"/>
            <a:ext cx="1600193" cy="5633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RESULT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3" name="Elbow Connector 62"/>
          <p:cNvCxnSpPr>
            <a:stCxn id="32" idx="2"/>
          </p:cNvCxnSpPr>
          <p:nvPr/>
        </p:nvCxnSpPr>
        <p:spPr>
          <a:xfrm rot="16200000" flipH="1">
            <a:off x="8433705" y="2675163"/>
            <a:ext cx="936171" cy="207372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938655" y="4180113"/>
            <a:ext cx="0" cy="702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3"/>
            <a:endCxn id="61" idx="1"/>
          </p:cNvCxnSpPr>
          <p:nvPr/>
        </p:nvCxnSpPr>
        <p:spPr>
          <a:xfrm>
            <a:off x="7854039" y="5278197"/>
            <a:ext cx="11919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041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829"/>
            <a:ext cx="2296886" cy="85997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708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l="37000" t="15000" r="-1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248128"/>
            <a:ext cx="12192000" cy="7909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052124"/>
            <a:ext cx="1821954" cy="50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Internal: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9787" y="3162750"/>
            <a:ext cx="2201528" cy="575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External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58060" y="3633656"/>
            <a:ext cx="4630801" cy="1808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Supporters Team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Mentors</a:t>
            </a:r>
          </a:p>
          <a:p>
            <a:pPr marL="514350" indent="-514350" algn="ctr">
              <a:buFont typeface="+mj-lt"/>
              <a:buAutoNum type="romanUcPeriod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00049" y="5442027"/>
            <a:ext cx="2611329" cy="503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8060" y="5593519"/>
            <a:ext cx="4554886" cy="107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Student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6300" y="1555427"/>
            <a:ext cx="4102539" cy="2412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Developer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(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Developer</a:t>
            </a:r>
            <a:endParaRPr lang="en-US" sz="2000" dirty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User </a:t>
            </a:r>
            <a:r>
              <a:rPr lang="en-US" sz="2000" dirty="0">
                <a:solidFill>
                  <a:schemeClr val="tx1"/>
                </a:solidFill>
              </a:rPr>
              <a:t>(Student ,Teacher , Guardian)</a:t>
            </a:r>
          </a:p>
          <a:p>
            <a:pPr marL="342900" indent="-342900" algn="ctr">
              <a:buFont typeface="+mj-lt"/>
              <a:buAutoNum type="romanUcPeriod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romanUcPeriod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9B16-CA2E-4910-A7F4-980C605F3A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738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367</Words>
  <Application>Microsoft Office PowerPoint</Application>
  <PresentationFormat>Custom</PresentationFormat>
  <Paragraphs>187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SIM</vt:lpstr>
      <vt:lpstr>Slide 3</vt:lpstr>
      <vt:lpstr>  TOPIC </vt:lpstr>
      <vt:lpstr>Slide 5</vt:lpstr>
      <vt:lpstr>Slide 6</vt:lpstr>
      <vt:lpstr>FEATURES </vt:lpstr>
      <vt:lpstr>LEARN</vt:lpstr>
      <vt:lpstr>Slide 9</vt:lpstr>
      <vt:lpstr>Functional and Non Functional Requirement</vt:lpstr>
      <vt:lpstr>System Requirement Specification</vt:lpstr>
      <vt:lpstr>Slide 12</vt:lpstr>
      <vt:lpstr>Slide 13</vt:lpstr>
      <vt:lpstr>Slide 14</vt:lpstr>
      <vt:lpstr>Testing 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mehedi right</dc:creator>
  <cp:lastModifiedBy>User</cp:lastModifiedBy>
  <cp:revision>186</cp:revision>
  <dcterms:created xsi:type="dcterms:W3CDTF">2015-08-02T15:03:39Z</dcterms:created>
  <dcterms:modified xsi:type="dcterms:W3CDTF">2016-11-18T18:30:28Z</dcterms:modified>
</cp:coreProperties>
</file>